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6" Type="http://schemas.microsoft.com/office/2020/02/relationships/classificationlabels" Target="docMetadata/LabelInfo.xml" /><Relationship Id="rId5" Type="http://schemas.openxmlformats.org/officeDocument/2006/relationships/custom-properties" Target="docProps/custom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7"/>
  </p:notesMasterIdLst>
  <p:handoutMasterIdLst>
    <p:handoutMasterId r:id="rId18"/>
  </p:handoutMasterIdLst>
  <p:sldIdLst>
    <p:sldId id="314" r:id="rId5"/>
    <p:sldId id="315" r:id="rId6"/>
    <p:sldId id="316" r:id="rId7"/>
    <p:sldId id="317" r:id="rId8"/>
    <p:sldId id="318" r:id="rId9"/>
    <p:sldId id="319" r:id="rId10"/>
    <p:sldId id="320" r:id="rId11"/>
    <p:sldId id="322" r:id="rId12"/>
    <p:sldId id="324" r:id="rId13"/>
    <p:sldId id="325" r:id="rId14"/>
    <p:sldId id="321" r:id="rId15"/>
    <p:sldId id="30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65" autoAdjust="0"/>
    <p:restoredTop sz="95388" autoAdjust="0"/>
  </p:normalViewPr>
  <p:slideViewPr>
    <p:cSldViewPr snapToGrid="0">
      <p:cViewPr varScale="1">
        <p:scale>
          <a:sx n="78" d="100"/>
          <a:sy n="78" d="100"/>
        </p:scale>
        <p:origin x="341" y="72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slide" Target="slides/slide9.xml" /><Relationship Id="rId18" Type="http://schemas.openxmlformats.org/officeDocument/2006/relationships/handoutMaster" Target="handoutMasters/handoutMaster1.xml" /><Relationship Id="rId3" Type="http://schemas.openxmlformats.org/officeDocument/2006/relationships/customXml" Target="../customXml/item3.xml" /><Relationship Id="rId21" Type="http://schemas.openxmlformats.org/officeDocument/2006/relationships/viewProps" Target="viewProps.xml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notesMaster" Target="notesMasters/notesMaster1.xml" /><Relationship Id="rId2" Type="http://schemas.openxmlformats.org/officeDocument/2006/relationships/customXml" Target="../customXml/item2.xml" /><Relationship Id="rId16" Type="http://schemas.openxmlformats.org/officeDocument/2006/relationships/slide" Target="slides/slide12.xml" /><Relationship Id="rId20" Type="http://schemas.openxmlformats.org/officeDocument/2006/relationships/presProps" Target="presProps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24" Type="http://schemas.microsoft.com/office/2018/10/relationships/authors" Target="authors.xml" /><Relationship Id="rId5" Type="http://schemas.openxmlformats.org/officeDocument/2006/relationships/slide" Target="slides/slide1.xml" /><Relationship Id="rId15" Type="http://schemas.openxmlformats.org/officeDocument/2006/relationships/slide" Target="slides/slide11.xml" /><Relationship Id="rId23" Type="http://schemas.openxmlformats.org/officeDocument/2006/relationships/tableStyles" Target="tableStyles.xml" /><Relationship Id="rId10" Type="http://schemas.openxmlformats.org/officeDocument/2006/relationships/slide" Target="slides/slide6.xml" /><Relationship Id="rId19" Type="http://schemas.openxmlformats.org/officeDocument/2006/relationships/commentAuthors" Target="commentAuthors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slide" Target="slides/slide10.xml" /><Relationship Id="rId22" Type="http://schemas.openxmlformats.org/officeDocument/2006/relationships/theme" Target="theme/theme1.xml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8/11/2025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8/11/2025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50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033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472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126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29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 /><Relationship Id="rId2" Type="http://schemas.openxmlformats.org/officeDocument/2006/relationships/image" Target="../media/image22.pn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 /><Relationship Id="rId2" Type="http://schemas.openxmlformats.org/officeDocument/2006/relationships/image" Target="../media/image20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24.svg" /><Relationship Id="rId4" Type="http://schemas.openxmlformats.org/officeDocument/2006/relationships/image" Target="../media/image15.png" 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 /><Relationship Id="rId2" Type="http://schemas.openxmlformats.org/officeDocument/2006/relationships/image" Target="../media/image20.pn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 /><Relationship Id="rId2" Type="http://schemas.openxmlformats.org/officeDocument/2006/relationships/image" Target="../media/image25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6.svg" /><Relationship Id="rId4" Type="http://schemas.openxmlformats.org/officeDocument/2006/relationships/image" Target="../media/image5.png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 /><Relationship Id="rId2" Type="http://schemas.openxmlformats.org/officeDocument/2006/relationships/image" Target="../media/image7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12.svg" /><Relationship Id="rId4" Type="http://schemas.openxmlformats.org/officeDocument/2006/relationships/image" Target="../media/image11.png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 /><Relationship Id="rId2" Type="http://schemas.openxmlformats.org/officeDocument/2006/relationships/image" Target="../media/image13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 /><Relationship Id="rId2" Type="http://schemas.openxmlformats.org/officeDocument/2006/relationships/image" Target="../media/image15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18.svg" /><Relationship Id="rId4" Type="http://schemas.openxmlformats.org/officeDocument/2006/relationships/image" Target="../media/image17.png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 /><Relationship Id="rId2" Type="http://schemas.openxmlformats.org/officeDocument/2006/relationships/image" Target="../media/image15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21.svg" /><Relationship Id="rId4" Type="http://schemas.openxmlformats.org/officeDocument/2006/relationships/image" Target="../media/image20.png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 /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theme" Target="../theme/theme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C1428-F170-43F9-97BD-5B171E9C1AB5}" type="datetime1">
              <a:rPr lang="en-US" smtClean="0"/>
              <a:t>8/11/2025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8.xml" /><Relationship Id="rId4" Type="http://schemas.openxmlformats.org/officeDocument/2006/relationships/hyperlink" Target="https://www.thebetterindia.com/128398/india-from-space-photos-isro-nasa-international-space-station/" TargetMode="Externa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3.xml" /><Relationship Id="rId4" Type="http://schemas.openxmlformats.org/officeDocument/2006/relationships/image" Target="../media/image35.sv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3.xml" /><Relationship Id="rId5" Type="http://schemas.openxmlformats.org/officeDocument/2006/relationships/hyperlink" Target="https://creativecommons.org/licenses/by-sa/3.0/" TargetMode="External" /><Relationship Id="rId4" Type="http://schemas.openxmlformats.org/officeDocument/2006/relationships/hyperlink" Target="https://colegiomanuelrodriguez.cl/mr/exelearning/7IngU5/environmental_issues.html" TargetMode="Externa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4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5.xml" /><Relationship Id="rId4" Type="http://schemas.openxmlformats.org/officeDocument/2006/relationships/hyperlink" Target="https://www.ortechconsulting.com/solar-experience" TargetMode="Externa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6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9085" y="2462981"/>
            <a:ext cx="6862916" cy="3200400"/>
          </a:xfrm>
        </p:spPr>
        <p:txBody>
          <a:bodyPr>
            <a:normAutofit/>
          </a:bodyPr>
          <a:lstStyle/>
          <a:p>
            <a:r>
              <a:rPr lang="en-US" sz="3200" dirty="0"/>
              <a:t>SPACE VISION 2047 AND BEYOND : </a:t>
            </a:r>
            <a:br>
              <a:rPr lang="en-US" sz="3200" dirty="0"/>
            </a:br>
            <a:r>
              <a:rPr lang="en-US" sz="3200" b="1" dirty="0"/>
              <a:t>THE BHARATIYA ANTARIKSH STATION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D07D02-FDFE-D101-B296-01E3BACAC91B}"/>
              </a:ext>
            </a:extLst>
          </p:cNvPr>
          <p:cNvSpPr txBox="1"/>
          <p:nvPr/>
        </p:nvSpPr>
        <p:spPr>
          <a:xfrm>
            <a:off x="5329085" y="5663381"/>
            <a:ext cx="5674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Turning Earth into a Garden, Space into our workshop.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484F7-1F22-7BFA-337F-ADD17A906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932" y="531813"/>
            <a:ext cx="10363201" cy="1629601"/>
          </a:xfrm>
        </p:spPr>
        <p:txBody>
          <a:bodyPr/>
          <a:lstStyle/>
          <a:p>
            <a:r>
              <a:rPr lang="en-IN" dirty="0"/>
              <a:t>Microgravity research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59550E-E27C-DEFB-1675-01D77B369CF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11532" y="2499074"/>
            <a:ext cx="4992709" cy="3747180"/>
          </a:xfrm>
        </p:spPr>
        <p:txBody>
          <a:bodyPr>
            <a:normAutofit/>
          </a:bodyPr>
          <a:lstStyle/>
          <a:p>
            <a:r>
              <a:rPr lang="en-IN" dirty="0"/>
              <a:t>Utilize sealed, autonomous lab pods with robotic handling.
Develop gentle re-entry capsules with shock-absorption and thermal shielding.
Expand capacity using AI-driven remote experimentation and shared multi-nation facilities.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382E8B-09CE-8C29-CCC7-D37A719A87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57C2AC-96E0-4DF3-365B-B253618FCFE1}"/>
              </a:ext>
            </a:extLst>
          </p:cNvPr>
          <p:cNvSpPr txBox="1"/>
          <p:nvPr/>
        </p:nvSpPr>
        <p:spPr>
          <a:xfrm>
            <a:off x="914398" y="1940187"/>
            <a:ext cx="2347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b="1" dirty="0"/>
              <a:t>CHALLENGES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D64EB4-F9C2-7780-559D-0ECCBA598121}"/>
              </a:ext>
            </a:extLst>
          </p:cNvPr>
          <p:cNvSpPr txBox="1"/>
          <p:nvPr/>
        </p:nvSpPr>
        <p:spPr>
          <a:xfrm>
            <a:off x="6559971" y="1976748"/>
            <a:ext cx="2347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b="1" dirty="0"/>
              <a:t> POSSIBLE REMEDIES</a:t>
            </a:r>
            <a:endParaRPr lang="en-US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3FA5F97-F898-AD89-C52B-C10F1BACE19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8" y="2499074"/>
            <a:ext cx="4992709" cy="3747180"/>
          </a:xfrm>
        </p:spPr>
        <p:txBody>
          <a:bodyPr>
            <a:normAutofit/>
          </a:bodyPr>
          <a:lstStyle/>
          <a:p>
            <a:r>
              <a:rPr lang="en-IN" dirty="0"/>
              <a:t>Sample Contamination – Maintaining sterile, controlled environments in space.
Return Logistics – Bringing delicate or time-sensitive research back to Earth intact.
Cost &amp; Scalability – Limited access to lab facilities in orbit.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904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11" y="280061"/>
            <a:ext cx="10439401" cy="1275349"/>
          </a:xfrm>
        </p:spPr>
        <p:txBody>
          <a:bodyPr/>
          <a:lstStyle/>
          <a:p>
            <a:r>
              <a:rPr lang="en-US" dirty="0"/>
              <a:t>Benefits to earth and india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4C67C-D286-74AE-086C-3E45FF9D95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6811" y="1555410"/>
            <a:ext cx="10953136" cy="3747180"/>
          </a:xfrm>
        </p:spPr>
        <p:txBody>
          <a:bodyPr/>
          <a:lstStyle/>
          <a:p>
            <a:pPr marL="0" indent="0">
              <a:buNone/>
            </a:pPr>
            <a:r>
              <a:rPr lang="en-US" b="0" dirty="0"/>
              <a:t>Environmental : CO2 reduction, smog-free cities, restored ecosystems.</a:t>
            </a:r>
          </a:p>
          <a:p>
            <a:pPr marL="0" indent="0">
              <a:buNone/>
            </a:pPr>
            <a:r>
              <a:rPr lang="en-US" b="0" dirty="0"/>
              <a:t>Economic : New industries and high-skill jobs.</a:t>
            </a:r>
          </a:p>
          <a:p>
            <a:pPr marL="0" indent="0">
              <a:buNone/>
            </a:pPr>
            <a:r>
              <a:rPr lang="en-US" b="0" dirty="0"/>
              <a:t>Social : Energy for rural areas, faster medical cures, food security.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18F9DB-1EBE-50B5-D9A7-1DC98B6CF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857135" y="2943005"/>
            <a:ext cx="6980903" cy="4035835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569699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F398FDD-E639-CF6A-B875-443655F2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1514" y="4172989"/>
            <a:ext cx="5057103" cy="25193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George Thobias Manoj</a:t>
            </a:r>
          </a:p>
          <a:p>
            <a:pPr>
              <a:lnSpc>
                <a:spcPct val="150000"/>
              </a:lnSpc>
            </a:pPr>
            <a:r>
              <a:rPr lang="en-US" dirty="0"/>
              <a:t>Vyshnav Narayanan C V</a:t>
            </a:r>
          </a:p>
          <a:p>
            <a:pPr>
              <a:lnSpc>
                <a:spcPct val="150000"/>
              </a:lnSpc>
            </a:pPr>
            <a:r>
              <a:rPr lang="en-US" dirty="0"/>
              <a:t>Mohamed Zayan N A</a:t>
            </a:r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15409"/>
            <a:ext cx="5181600" cy="237686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vision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94735" y="2161459"/>
            <a:ext cx="5181600" cy="31289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“We don’t leave the earth because it’s broken. We go to space to heal it.” 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565AAEC9-3AAA-267B-8D0A-CC1823B0BE36}"/>
              </a:ext>
            </a:extLst>
          </p:cNvPr>
          <p:cNvSpPr txBox="1"/>
          <p:nvPr/>
        </p:nvSpPr>
        <p:spPr>
          <a:xfrm>
            <a:off x="78658" y="285135"/>
            <a:ext cx="651878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</a:rPr>
              <a:t>THE PROBLEM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Industrial activity on Earth      Climate change, Pollution, Resource depletion.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Limited renewable energy production due to weather and land 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Rising demand for medical breakthroughs and sustainable materials.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800970D-DBC7-8001-A5D0-A457E6922BE2}"/>
              </a:ext>
            </a:extLst>
          </p:cNvPr>
          <p:cNvCxnSpPr>
            <a:cxnSpLocks/>
          </p:cNvCxnSpPr>
          <p:nvPr/>
        </p:nvCxnSpPr>
        <p:spPr>
          <a:xfrm>
            <a:off x="3146322" y="1042219"/>
            <a:ext cx="1966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7093504F-EF45-0C4B-925B-FF488E703CB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0388" r="20388"/>
          <a:stretch>
            <a:fillRect/>
          </a:stretch>
        </p:blipFill>
        <p:spPr>
          <a:xfrm>
            <a:off x="6075680" y="0"/>
            <a:ext cx="6116320" cy="6868160"/>
          </a:xfrm>
          <a:noFill/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33FBCF6-2BC5-C6BA-C491-91AB659725FF}"/>
              </a:ext>
            </a:extLst>
          </p:cNvPr>
          <p:cNvSpPr txBox="1"/>
          <p:nvPr/>
        </p:nvSpPr>
        <p:spPr>
          <a:xfrm>
            <a:off x="6075680" y="6868160"/>
            <a:ext cx="6116320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900" dirty="0">
                <a:hlinkClick r:id="rId4" tooltip="https://colegiomanuelrodriguez.cl/mr/exelearning/7IngU5/environmental_issues.html"/>
              </a:rPr>
              <a:t>This Photo</a:t>
            </a:r>
            <a:r>
              <a:rPr lang="en-IN" sz="900" dirty="0"/>
              <a:t> by Unknown Author is licensed under </a:t>
            </a:r>
            <a:r>
              <a:rPr lang="en-IN" sz="900" dirty="0">
                <a:hlinkClick r:id="rId5" tooltip="https://creativecommons.org/licenses/by-sa/3.0/"/>
              </a:rPr>
              <a:t>CC BY-SA</a:t>
            </a:r>
            <a:endParaRPr lang="en-IN" sz="900" dirty="0"/>
          </a:p>
        </p:txBody>
      </p:sp>
    </p:spTree>
    <p:extLst>
      <p:ext uri="{BB962C8B-B14F-4D97-AF65-F5344CB8AC3E}">
        <p14:creationId xmlns:p14="http://schemas.microsoft.com/office/powerpoint/2010/main" val="4293742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DD59383-E6CD-CF57-B9CF-5820B1CE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-793465"/>
            <a:ext cx="4805997" cy="2689629"/>
          </a:xfrm>
        </p:spPr>
        <p:txBody>
          <a:bodyPr>
            <a:normAutofit/>
          </a:bodyPr>
          <a:lstStyle/>
          <a:p>
            <a:r>
              <a:rPr lang="en-US" sz="3200" dirty="0"/>
              <a:t>OUR SOLUTION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672BC8-D7EC-066C-9025-5F29713D84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26163" y="1976285"/>
            <a:ext cx="6065837" cy="4556945"/>
          </a:xfrm>
        </p:spPr>
        <p:txBody>
          <a:bodyPr/>
          <a:lstStyle/>
          <a:p>
            <a:r>
              <a:rPr lang="en-US" dirty="0"/>
              <a:t>Key idea : Moving industry, research and energy harvesting systems into outer space.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Space-based solar power : Continuous, clean electricity for Earth.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Orbital Industries : Low to zero pollution manufacturing powered by sunlight.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Microgravity Research : Faster and effective drug development, purer materials. 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9CC2884F-189B-D7A9-42AA-9FED358D55A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15014" t="-4120" r="15014" b="-4120"/>
          <a:stretch>
            <a:fillRect/>
          </a:stretch>
        </p:blipFill>
        <p:spPr>
          <a:xfrm>
            <a:off x="0" y="-10160"/>
            <a:ext cx="6096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6176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45" y="-313618"/>
            <a:ext cx="7273637" cy="1670470"/>
          </a:xfrm>
          <a:noFill/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Space based solar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6645" y="929814"/>
            <a:ext cx="11798710" cy="5612654"/>
          </a:xfrm>
        </p:spPr>
        <p:txBody>
          <a:bodyPr/>
          <a:lstStyle/>
          <a:p>
            <a:pPr marL="0" indent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solidFill>
                  <a:schemeClr val="bg1"/>
                </a:solidFill>
                <a:cs typeface="Calibri"/>
              </a:rPr>
              <a:t>Concept : Deploying a network of large solar panels in the Geostationary orbit or higher earth orbits to collect sunlight 24/7. Energy could be transported back to earth as microwaves or lasers to rectennas on earth.</a:t>
            </a:r>
          </a:p>
          <a:p>
            <a:pPr marL="0" indent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cap="none" dirty="0">
                <a:solidFill>
                  <a:schemeClr val="bg1"/>
                </a:solidFill>
                <a:cs typeface="Calibri"/>
              </a:rPr>
              <a:t>T</a:t>
            </a:r>
            <a:r>
              <a:rPr lang="en-US" dirty="0">
                <a:solidFill>
                  <a:schemeClr val="bg1"/>
                </a:solidFill>
                <a:cs typeface="Calibri"/>
              </a:rPr>
              <a:t>his could help us to source clean, continuous renewable energy with no weather/ day-night limitations and could power entire cities.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916CC9-F231-C644-31E9-A62CCCB9C3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14400" y="2919463"/>
            <a:ext cx="10363200" cy="34748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8221-C29B-07A3-B569-B8B466B10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5626" y="-868393"/>
            <a:ext cx="6148619" cy="1890999"/>
          </a:xfrm>
        </p:spPr>
        <p:txBody>
          <a:bodyPr/>
          <a:lstStyle/>
          <a:p>
            <a:r>
              <a:rPr lang="en-US" dirty="0"/>
              <a:t>Orbital industries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EA7D4-8B96-5A0E-252E-6B8E8B1CF1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25626" y="1432503"/>
            <a:ext cx="6866374" cy="4709600"/>
          </a:xfrm>
        </p:spPr>
        <p:txBody>
          <a:bodyPr>
            <a:normAutofit/>
          </a:bodyPr>
          <a:lstStyle/>
          <a:p>
            <a:pPr algn="just"/>
            <a:r>
              <a:rPr lang="en-US" noProof="1">
                <a:solidFill>
                  <a:schemeClr val="accent1"/>
                </a:solidFill>
              </a:rPr>
              <a:t>Concept : Shift highly polluting or high-energy industries into orbital facilities powered by space solar arrays.</a:t>
            </a:r>
          </a:p>
          <a:p>
            <a:pPr algn="just"/>
            <a:r>
              <a:rPr lang="en-US" noProof="1">
                <a:solidFill>
                  <a:schemeClr val="accent1"/>
                </a:solidFill>
              </a:rPr>
              <a:t>This could help us to reduce earth’s carbon footprint drastically, eliminate industrial pollution and restore ecosystems.</a:t>
            </a:r>
          </a:p>
          <a:p>
            <a:pPr algn="just"/>
            <a:r>
              <a:rPr lang="en-US" noProof="1">
                <a:solidFill>
                  <a:schemeClr val="accent1"/>
                </a:solidFill>
              </a:rPr>
              <a:t>These industries could also operate with minimal to near zero  waste because the space vaccum allows unique recycling processes. 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D17A19B1-E45D-D0F3-25EF-393F6D68EB7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-1804" t="-7563" r="-21167" b="-4783"/>
          <a:stretch>
            <a:fillRect/>
          </a:stretch>
        </p:blipFill>
        <p:spPr>
          <a:xfrm>
            <a:off x="79930" y="0"/>
            <a:ext cx="6552000" cy="6552000"/>
          </a:xfr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1760417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3" y="-313685"/>
            <a:ext cx="10363201" cy="1629601"/>
          </a:xfrm>
        </p:spPr>
        <p:txBody>
          <a:bodyPr/>
          <a:lstStyle/>
          <a:p>
            <a:r>
              <a:rPr lang="en-US" dirty="0"/>
              <a:t>MICROGRAVITY BIOTECH AND MEDICINE 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DADF2-8E4D-6C0E-0FA2-C5228AF29C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923" y="821635"/>
            <a:ext cx="9734210" cy="37471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noProof="1"/>
              <a:t>Concept : To potentially establish a pharmaceutical research module where microgravity enables :</a:t>
            </a:r>
          </a:p>
          <a:p>
            <a:r>
              <a:rPr lang="en-US" noProof="1"/>
              <a:t>Better protein crystallization for drug design.</a:t>
            </a:r>
          </a:p>
          <a:p>
            <a:r>
              <a:rPr lang="en-US" noProof="1"/>
              <a:t>Cultivation of organoids for transplant research.</a:t>
            </a:r>
          </a:p>
          <a:p>
            <a:r>
              <a:rPr lang="en-US" noProof="1"/>
              <a:t>Production of purer biological compounds.</a:t>
            </a:r>
          </a:p>
          <a:p>
            <a:pPr marL="0" indent="0">
              <a:buNone/>
            </a:pPr>
            <a:r>
              <a:rPr lang="en-US" noProof="1"/>
              <a:t>This could help in faster drug discovery, more effective vaccines, and advanced cancer therapies.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2B3EE0-1694-48A1-9ACF-1E32196E9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073" y="2994016"/>
            <a:ext cx="4107004" cy="4107004"/>
          </a:xfrm>
          <a:prstGeom prst="rect">
            <a:avLst/>
          </a:prstGeom>
          <a:effectLst>
            <a:softEdge rad="431800"/>
          </a:effec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C75CC38-1DAD-9BBE-46DD-6B5ABB34A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403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484F7-1F22-7BFA-337F-ADD17A906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932" y="531813"/>
            <a:ext cx="10363201" cy="1629601"/>
          </a:xfrm>
        </p:spPr>
        <p:txBody>
          <a:bodyPr/>
          <a:lstStyle/>
          <a:p>
            <a:r>
              <a:rPr lang="en-IN" dirty="0"/>
              <a:t>Space based solar power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EDFF2-A071-7A52-9F6A-C9A98709C78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499074"/>
            <a:ext cx="4992709" cy="3747180"/>
          </a:xfrm>
        </p:spPr>
        <p:txBody>
          <a:bodyPr>
            <a:normAutofit/>
          </a:bodyPr>
          <a:lstStyle/>
          <a:p>
            <a:r>
              <a:rPr lang="en-IN" dirty="0"/>
              <a:t>Microwave/Laser Transmission Risks – Potential interference with satellites, aircraft, and biological life.
Efficiency drop in long-distance power beaming.
Solar flares or cosmic rays could damage solar arrays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59550E-E27C-DEFB-1675-01D77B369CF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11532" y="2499074"/>
            <a:ext cx="4992709" cy="3747180"/>
          </a:xfrm>
        </p:spPr>
        <p:txBody>
          <a:bodyPr>
            <a:normAutofit/>
          </a:bodyPr>
          <a:lstStyle/>
          <a:p>
            <a:r>
              <a:rPr lang="en-IN" dirty="0"/>
              <a:t>Use narrow, targeted beams with auto shut-off if alignment drifts.
Select safe frequency bands to minimize biological impact.
Apply radiation-hardened materials and AI-driven solar flare prediction for preventive shutdowns.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382E8B-09CE-8C29-CCC7-D37A719A87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57C2AC-96E0-4DF3-365B-B253618FCFE1}"/>
              </a:ext>
            </a:extLst>
          </p:cNvPr>
          <p:cNvSpPr txBox="1"/>
          <p:nvPr/>
        </p:nvSpPr>
        <p:spPr>
          <a:xfrm>
            <a:off x="914398" y="1940187"/>
            <a:ext cx="2347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b="1" dirty="0"/>
              <a:t>CHALLENGES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D64EB4-F9C2-7780-559D-0ECCBA598121}"/>
              </a:ext>
            </a:extLst>
          </p:cNvPr>
          <p:cNvSpPr txBox="1"/>
          <p:nvPr/>
        </p:nvSpPr>
        <p:spPr>
          <a:xfrm>
            <a:off x="6559971" y="1976748"/>
            <a:ext cx="2347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b="1" dirty="0"/>
              <a:t> POSSIBLE REMEDIES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27312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484F7-1F22-7BFA-337F-ADD17A906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932" y="531813"/>
            <a:ext cx="10363201" cy="1629601"/>
          </a:xfrm>
        </p:spPr>
        <p:txBody>
          <a:bodyPr/>
          <a:lstStyle/>
          <a:p>
            <a:r>
              <a:rPr lang="en-IN" dirty="0"/>
              <a:t>Orbital industries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59550E-E27C-DEFB-1675-01D77B369CF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11532" y="2499074"/>
            <a:ext cx="4992709" cy="3747180"/>
          </a:xfrm>
        </p:spPr>
        <p:txBody>
          <a:bodyPr>
            <a:normAutofit/>
          </a:bodyPr>
          <a:lstStyle/>
          <a:p>
            <a:r>
              <a:rPr lang="en-IN" dirty="0"/>
              <a:t>Implement active debris removal systems and debris-tracking AI.
Use modular, in-orbit assembly and materials from asteroid mining.
Provide magnetic/radiation shielding and artificial gravity modules for crew.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382E8B-09CE-8C29-CCC7-D37A719A87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57C2AC-96E0-4DF3-365B-B253618FCFE1}"/>
              </a:ext>
            </a:extLst>
          </p:cNvPr>
          <p:cNvSpPr txBox="1"/>
          <p:nvPr/>
        </p:nvSpPr>
        <p:spPr>
          <a:xfrm>
            <a:off x="914398" y="1940187"/>
            <a:ext cx="2347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b="1" dirty="0"/>
              <a:t>CHALLENGES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D64EB4-F9C2-7780-559D-0ECCBA598121}"/>
              </a:ext>
            </a:extLst>
          </p:cNvPr>
          <p:cNvSpPr txBox="1"/>
          <p:nvPr/>
        </p:nvSpPr>
        <p:spPr>
          <a:xfrm>
            <a:off x="6559971" y="1976748"/>
            <a:ext cx="2347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b="1" dirty="0"/>
              <a:t> POSSIBLE REMEDIES</a:t>
            </a:r>
            <a:endParaRPr lang="en-US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3FA5F97-F898-AD89-C52B-C10F1BACE19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8" y="2499074"/>
            <a:ext cx="4992709" cy="3747180"/>
          </a:xfrm>
        </p:spPr>
        <p:txBody>
          <a:bodyPr>
            <a:normAutofit/>
          </a:bodyPr>
          <a:lstStyle/>
          <a:p>
            <a:r>
              <a:rPr lang="en-IN" dirty="0"/>
              <a:t>Space Debris Impact – Risk of collisions with operational facilities.
High Launch &amp; Construction Costs – Transporting heavy machinery into orbit.
Worker Safety – Exposure to microgravity and radiation.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25937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7B53FD5-8F3E-4406-8404-9F78B5E6376E}">
  <ds:schemaRefs>
    <ds:schemaRef ds:uri="http://schemas.microsoft.com/office/2006/metadata/properties"/>
    <ds:schemaRef ds:uri="http://www.w3.org/2000/xmlns/"/>
    <ds:schemaRef ds:uri="http://schemas.microsoft.com/sharepoint/v3"/>
    <ds:schemaRef ds:uri="http://www.w3.org/2001/XMLSchema-instance"/>
    <ds:schemaRef ds:uri="71af3243-3dd4-4a8d-8c0d-dd76da1f02a5"/>
    <ds:schemaRef ds:uri="http://schemas.microsoft.com/office/infopath/2007/PartnerControls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133F63F-9110-40E7-9727-485934F4150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8EFD9E-464D-4A64-8503-21EC02601551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71af3243-3dd4-4a8d-8c0d-dd76da1f02a5"/>
    <ds:schemaRef ds:uri="16c05727-aa75-4e4a-9b5f-8a80a1165891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</TotalTime>
  <Words>379</Words>
  <Application>Microsoft Office PowerPoint</Application>
  <PresentationFormat>Widescreen</PresentationFormat>
  <Paragraphs>53</Paragraphs>
  <Slides>12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Custom</vt:lpstr>
      <vt:lpstr>SPACE VISION 2047 AND BEYOND :  THE BHARATIYA ANTARIKSH STATION</vt:lpstr>
      <vt:lpstr>THE vision</vt:lpstr>
      <vt:lpstr>PowerPoint Presentation</vt:lpstr>
      <vt:lpstr>OUR SOLUTION</vt:lpstr>
      <vt:lpstr>Space based solar power</vt:lpstr>
      <vt:lpstr>Orbital industries</vt:lpstr>
      <vt:lpstr>MICROGRAVITY BIOTECH AND MEDICINE HUB</vt:lpstr>
      <vt:lpstr>Space based solar power</vt:lpstr>
      <vt:lpstr>Orbital industries</vt:lpstr>
      <vt:lpstr>Microgravity research</vt:lpstr>
      <vt:lpstr>Benefits to earth and india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Zayan Mohamed</dc:creator>
  <cp:lastModifiedBy>georgecontactme121@gmail.com</cp:lastModifiedBy>
  <cp:revision>3</cp:revision>
  <dcterms:created xsi:type="dcterms:W3CDTF">2024-01-04T07:32:45Z</dcterms:created>
  <dcterms:modified xsi:type="dcterms:W3CDTF">2025-08-11T17:59:13Z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